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76" r:id="rId4"/>
    <p:sldId id="306" r:id="rId5"/>
    <p:sldId id="291" r:id="rId6"/>
    <p:sldId id="259" r:id="rId7"/>
    <p:sldId id="295" r:id="rId8"/>
    <p:sldId id="304" r:id="rId9"/>
    <p:sldId id="297" r:id="rId10"/>
    <p:sldId id="298" r:id="rId11"/>
    <p:sldId id="303" r:id="rId12"/>
    <p:sldId id="299" r:id="rId13"/>
    <p:sldId id="301" r:id="rId14"/>
    <p:sldId id="302" r:id="rId15"/>
    <p:sldId id="305" r:id="rId16"/>
    <p:sldId id="307" r:id="rId17"/>
    <p:sldId id="267" r:id="rId18"/>
    <p:sldId id="280" r:id="rId19"/>
    <p:sldId id="293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0"/>
    <a:srgbClr val="FFAB00"/>
    <a:srgbClr val="595A59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9014F-449B-B245-A785-3F35306E1E77}" v="26" dt="2020-03-04T00:23:19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/>
    <p:restoredTop sz="96067"/>
  </p:normalViewPr>
  <p:slideViewPr>
    <p:cSldViewPr snapToGrid="0" snapToObjects="1">
      <p:cViewPr varScale="1">
        <p:scale>
          <a:sx n="159" d="100"/>
          <a:sy n="159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-16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B809014F-449B-B245-A785-3F35306E1E77}"/>
    <pc:docChg chg="modSld">
      <pc:chgData name="Akash Levy" userId="0f662538-7453-45f3-952a-fc9f1a7c515e" providerId="ADAL" clId="{B809014F-449B-B245-A785-3F35306E1E77}" dt="2020-03-04T02:05:46.721" v="0" actId="14734"/>
      <pc:docMkLst>
        <pc:docMk/>
      </pc:docMkLst>
      <pc:sldChg chg="modSp">
        <pc:chgData name="Akash Levy" userId="0f662538-7453-45f3-952a-fc9f1a7c515e" providerId="ADAL" clId="{B809014F-449B-B245-A785-3F35306E1E77}" dt="2020-03-04T02:05:46.721" v="0" actId="14734"/>
        <pc:sldMkLst>
          <pc:docMk/>
          <pc:sldMk cId="3032292065" sldId="291"/>
        </pc:sldMkLst>
        <pc:graphicFrameChg chg="modGraphic">
          <ac:chgData name="Akash Levy" userId="0f662538-7453-45f3-952a-fc9f1a7c515e" providerId="ADAL" clId="{B809014F-449B-B245-A785-3F35306E1E77}" dt="2020-03-04T02:05:46.721" v="0" actId="14734"/>
          <ac:graphicFrameMkLst>
            <pc:docMk/>
            <pc:sldMk cId="3032292065" sldId="291"/>
            <ac:graphicFrameMk id="4" creationId="{E19D2BEE-4545-7345-9C55-C78DF1793DE6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e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e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3/3/20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3/3/20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43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9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Sample Images (pre-final clean)</a:t>
            </a:r>
          </a:p>
        </p:txBody>
      </p:sp>
      <p:pic>
        <p:nvPicPr>
          <p:cNvPr id="6" name="Content Placeholder 5" descr="A picture containing orange, yellow, flying, bird&#10;&#10;Description automatically generated">
            <a:extLst>
              <a:ext uri="{FF2B5EF4-FFF2-40B4-BE49-F238E27FC236}">
                <a16:creationId xmlns:a16="http://schemas.microsoft.com/office/drawing/2014/main" id="{717EF69C-FA6E-4F40-A64A-58CD16D8AA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953"/>
            <a:ext cx="3787775" cy="28413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FC9B-B52E-0944-A95C-C91F76FDC8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the area of the sample outside of the contact patterning area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Resistivity is very high in this area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Was PR not fully removed?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Worse alternative: is TiN resistivity high?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Scratching a bit with probes leads to low resistivity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Pinholes are probably resist residues</a:t>
            </a:r>
          </a:p>
        </p:txBody>
      </p:sp>
    </p:spTree>
    <p:extLst>
      <p:ext uri="{BB962C8B-B14F-4D97-AF65-F5344CB8AC3E}">
        <p14:creationId xmlns:p14="http://schemas.microsoft.com/office/powerpoint/2010/main" val="62370005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Sample Images (pre-final clean)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FC9B-B52E-0944-A95C-C91F76FDC8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some portions of the wafer, the pinholes do not seem to preferentially target the trenches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 (TOP, 1um trenches)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other areas, the pinholes seem to almost always be in the cell active area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 (BOTTOM, 2um trenches)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Probing any two spots on yellow area (no contact) has low resistivity (in 10s of ohms) so seems that we have over-etched through SiO</a:t>
            </a:r>
            <a:r>
              <a:rPr lang="en-US" baseline="-25000" dirty="0"/>
              <a:t>2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 last patterning step is not necessary?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10" name="Content Placeholder 9" descr="A picture containing yellow, orange, photo, sign&#10;&#10;Description automatically generated">
            <a:extLst>
              <a:ext uri="{FF2B5EF4-FFF2-40B4-BE49-F238E27FC236}">
                <a16:creationId xmlns:a16="http://schemas.microsoft.com/office/drawing/2014/main" id="{B85AA218-B47F-1A41-A867-87C777F8D0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0935" y="908050"/>
            <a:ext cx="2431568" cy="1824038"/>
          </a:xfrm>
        </p:spPr>
      </p:pic>
      <p:pic>
        <p:nvPicPr>
          <p:cNvPr id="12" name="Content Placeholder 11" descr="A picture containing yellow, orange, photo, small&#10;&#10;Description automatically generated">
            <a:extLst>
              <a:ext uri="{FF2B5EF4-FFF2-40B4-BE49-F238E27FC236}">
                <a16:creationId xmlns:a16="http://schemas.microsoft.com/office/drawing/2014/main" id="{57F94046-25A7-1E4E-80F8-406A3F3A90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6703" y="2836863"/>
            <a:ext cx="2440032" cy="1830387"/>
          </a:xfrm>
        </p:spPr>
      </p:pic>
    </p:spTree>
    <p:extLst>
      <p:ext uri="{BB962C8B-B14F-4D97-AF65-F5344CB8AC3E}">
        <p14:creationId xmlns:p14="http://schemas.microsoft.com/office/powerpoint/2010/main" val="308276701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Sample Images (pre-final clean)</a:t>
            </a:r>
          </a:p>
        </p:txBody>
      </p:sp>
      <p:pic>
        <p:nvPicPr>
          <p:cNvPr id="20" name="Content Placeholder 19" descr="A picture containing yellow, sign, orange, photo&#10;&#10;Description automatically generated">
            <a:extLst>
              <a:ext uri="{FF2B5EF4-FFF2-40B4-BE49-F238E27FC236}">
                <a16:creationId xmlns:a16="http://schemas.microsoft.com/office/drawing/2014/main" id="{CA8D4BF0-4125-7041-8D84-7DFF6A6DC4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953"/>
            <a:ext cx="3787775" cy="2841394"/>
          </a:xfrm>
        </p:spPr>
      </p:pic>
      <p:pic>
        <p:nvPicPr>
          <p:cNvPr id="22" name="Content Placeholder 21" descr="A picture containing yellow, orange, indoor, photo&#10;&#10;Description automatically generated">
            <a:extLst>
              <a:ext uri="{FF2B5EF4-FFF2-40B4-BE49-F238E27FC236}">
                <a16:creationId xmlns:a16="http://schemas.microsoft.com/office/drawing/2014/main" id="{A5F992CE-015A-8D40-99AD-DF586F3E036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930"/>
            <a:ext cx="3779838" cy="283544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7004D5-0C1F-7F4F-9FDE-793DBBC23C25}"/>
              </a:ext>
            </a:extLst>
          </p:cNvPr>
          <p:cNvSpPr txBox="1"/>
          <p:nvPr/>
        </p:nvSpPr>
        <p:spPr>
          <a:xfrm>
            <a:off x="3775823" y="4358403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Pretty good images</a:t>
            </a:r>
          </a:p>
          <a:p>
            <a:pPr algn="ctr"/>
            <a:r>
              <a:rPr lang="en-US" dirty="0"/>
              <a:t>Pinholes missed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5034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Sample Images (intermediate steps)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FC9B-B52E-0944-A95C-C91F76FDC8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TOP: post-develop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BOTTOM: post-etch</a:t>
            </a:r>
          </a:p>
        </p:txBody>
      </p:sp>
      <p:pic>
        <p:nvPicPr>
          <p:cNvPr id="9" name="Content Placeholder 8" descr="A picture containing indoor, computer, table, desk&#10;&#10;Description automatically generated">
            <a:extLst>
              <a:ext uri="{FF2B5EF4-FFF2-40B4-BE49-F238E27FC236}">
                <a16:creationId xmlns:a16="http://schemas.microsoft.com/office/drawing/2014/main" id="{715E3C1D-50DE-4C43-9049-90BC1B7A317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86" y="1876186"/>
            <a:ext cx="3721416" cy="2791063"/>
          </a:xfrm>
        </p:spPr>
      </p:pic>
      <p:pic>
        <p:nvPicPr>
          <p:cNvPr id="13" name="Content Placeholder 12" descr="A picture containing table, man, sitting, car&#10;&#10;Description automatically generated">
            <a:extLst>
              <a:ext uri="{FF2B5EF4-FFF2-40B4-BE49-F238E27FC236}">
                <a16:creationId xmlns:a16="http://schemas.microsoft.com/office/drawing/2014/main" id="{5419F4B2-9ED1-454F-8832-F284CBE5E0A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621" y="1876186"/>
            <a:ext cx="3721417" cy="2791063"/>
          </a:xfrm>
        </p:spPr>
      </p:pic>
    </p:spTree>
    <p:extLst>
      <p:ext uri="{BB962C8B-B14F-4D97-AF65-F5344CB8AC3E}">
        <p14:creationId xmlns:p14="http://schemas.microsoft.com/office/powerpoint/2010/main" val="189183881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B369CD-076E-D84A-88AC-6C472A31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 Sample Image (final)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C8F68-5477-8C4B-B499-8131AAD358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Things that went wrong with S1: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TiN film did not look right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Overetch</a:t>
            </a:r>
            <a:r>
              <a:rPr lang="en-US" dirty="0"/>
              <a:t> (85s) with PT-MTL</a:t>
            </a:r>
          </a:p>
          <a:p>
            <a:pPr lvl="3"/>
            <a:r>
              <a:rPr lang="en-US" dirty="0"/>
              <a:t>Could have eaten through all of 1um 3612 PR! Etch rate can be &gt;7000 um/min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Possible oxidation of TiN with final matrix plasma clean step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Devices did not work at all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Did not even show hard breakdown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Unclear if contacts are metallic or just SiO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0" name="Content Placeholder 9" descr="A picture containing indoor, table, plane, computer&#10;&#10;Description automatically generated">
            <a:extLst>
              <a:ext uri="{FF2B5EF4-FFF2-40B4-BE49-F238E27FC236}">
                <a16:creationId xmlns:a16="http://schemas.microsoft.com/office/drawing/2014/main" id="{BC443B3C-8DF6-C14F-89F9-B2D492DC0AF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22712410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2DEF-37DB-454A-9B69-B7929858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R1: RRAM that FORMs and RESETs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E28EB-59F5-A745-9C18-3AB58FF02C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Fixes to process flow: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Lesker-2 TiN was used</a:t>
            </a:r>
          </a:p>
          <a:p>
            <a:pPr lvl="3"/>
            <a:r>
              <a:rPr lang="en-US" dirty="0"/>
              <a:t>Color looked similar to blanket depositions on Si</a:t>
            </a:r>
          </a:p>
          <a:p>
            <a:pPr lvl="3"/>
            <a:r>
              <a:rPr lang="en-US" dirty="0"/>
              <a:t>Resistivity confirmed to be relatively low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60s etch in PT-MTL:</a:t>
            </a:r>
          </a:p>
          <a:p>
            <a:pPr lvl="3"/>
            <a:r>
              <a:rPr lang="en-US" dirty="0"/>
              <a:t>Photoresist appears to still be present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3"/>
            <a:r>
              <a:rPr lang="en-US" dirty="0">
                <a:sym typeface="Wingdings" pitchFamily="2" charset="2"/>
              </a:rPr>
              <a:t>Uncovered areas expose Pt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No matrix ash: straight to SRS-100/PRS-1000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Early result from 3 PM today: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(40 um x 40 um) devices work!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FORM, RESET great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SET is having issues: over-SET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EAFAA32E-8BAC-354E-9E37-0B979790204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367667022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96E8-590E-E84E-A8B4-B4D74BD4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BA662-8E3F-2F46-A2ED-B9E18DEF57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Characterizing R1 devices: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Tuning test setup for SET to prevent over-SET problem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Slow sweep and compliance current adjustment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Fabricating/characterizing TiN devices that Graham though would be useful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 more blanket samples to deposit (on glass wafers)</a:t>
            </a:r>
          </a:p>
          <a:p>
            <a:pPr lvl="3"/>
            <a:r>
              <a:rPr lang="en-US" dirty="0"/>
              <a:t>Different RF powers</a:t>
            </a:r>
          </a:p>
          <a:p>
            <a:pPr lvl="4"/>
            <a:r>
              <a:rPr lang="en-US" dirty="0"/>
              <a:t>100W, 150W, 200W (already done), 250W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Prometrix sheet resistance on Lesker-2 TiN samples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XPS on Lesker-2 TiN samples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Step height on Lesker-2 TiN samples for deposition rate/resistivity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Surface roughness on all TiN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R2 and R3 are in the pipeline and can be completed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What parameters to use? Just get variability?</a:t>
            </a:r>
          </a:p>
        </p:txBody>
      </p:sp>
    </p:spTree>
    <p:extLst>
      <p:ext uri="{BB962C8B-B14F-4D97-AF65-F5344CB8AC3E}">
        <p14:creationId xmlns:p14="http://schemas.microsoft.com/office/powerpoint/2010/main" val="308827831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Sputter 30nm TiN (Sharpie liftoff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XPS composition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 resistivity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 step height/surface roughness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Alphastep</a:t>
            </a:r>
          </a:p>
          <a:p>
            <a:pPr marL="0" lvl="1" indent="0">
              <a:buNone/>
            </a:pPr>
            <a:endParaRPr lang="en-US" sz="1600" b="1" dirty="0">
              <a:sym typeface="Wingdings" pitchFamily="2" charset="2"/>
            </a:endParaRPr>
          </a:p>
          <a:p>
            <a:pPr marL="0" lvl="1" indent="0">
              <a:buNone/>
            </a:pPr>
            <a:r>
              <a:rPr lang="en-US" sz="1600" b="1" dirty="0">
                <a:sym typeface="Wingdings" pitchFamily="2" charset="2"/>
              </a:rPr>
              <a:t>Lesker 2: giving low-resistivity TiN finally 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D907-1B1F-F040-8600-7AC5E27C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Lesker-2 TiN: good chamber pressure = low resistivity </a:t>
            </a:r>
          </a:p>
        </p:txBody>
      </p:sp>
      <p:pic>
        <p:nvPicPr>
          <p:cNvPr id="5" name="Content Placeholder 4" descr="A picture containing indoor, sitting, computer, table&#10;&#10;Description automatically generated">
            <a:extLst>
              <a:ext uri="{FF2B5EF4-FFF2-40B4-BE49-F238E27FC236}">
                <a16:creationId xmlns:a16="http://schemas.microsoft.com/office/drawing/2014/main" id="{BA14B53F-9F0D-854E-AFA0-E02603EB04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00023" y="908050"/>
            <a:ext cx="5012266" cy="3759200"/>
          </a:xfrm>
        </p:spPr>
      </p:pic>
    </p:spTree>
    <p:extLst>
      <p:ext uri="{BB962C8B-B14F-4D97-AF65-F5344CB8AC3E}">
        <p14:creationId xmlns:p14="http://schemas.microsoft.com/office/powerpoint/2010/main" val="149297803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25440898"/>
              </p:ext>
            </p:extLst>
          </p:nvPr>
        </p:nvGraphicFramePr>
        <p:xfrm>
          <a:off x="399658" y="954640"/>
          <a:ext cx="834468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6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30471297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975494"/>
                    </a:ext>
                  </a:extLst>
                </a:gridCol>
                <a:gridCol w="734134">
                  <a:extLst>
                    <a:ext uri="{9D8B030D-6E8A-4147-A177-3AD203B41FA5}">
                      <a16:colId xmlns:a16="http://schemas.microsoft.com/office/drawing/2014/main" val="1841493933"/>
                    </a:ext>
                  </a:extLst>
                </a:gridCol>
                <a:gridCol w="734134">
                  <a:extLst>
                    <a:ext uri="{9D8B030D-6E8A-4147-A177-3AD203B41FA5}">
                      <a16:colId xmlns:a16="http://schemas.microsoft.com/office/drawing/2014/main" val="2929824325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r>
                        <a:rPr lang="en-US" sz="9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L-2: 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L-2: Y4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L-2: Y5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Target/Wafer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~4e-9 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</a:t>
                      </a:r>
                    </a:p>
                    <a:p>
                      <a:r>
                        <a:rPr lang="en-US" sz="900" b="1" dirty="0"/>
                        <a:t>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11.6/0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121.2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54.4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30.4nm/1800s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</a:t>
                      </a:r>
                    </a:p>
                    <a:p>
                      <a:r>
                        <a:rPr lang="en-US" sz="900" b="1" dirty="0"/>
                        <a:t>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222822" y="195991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S1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default recipe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vapor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 laser src)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 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20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50 cyc. condition,100 cyc. @ 200C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from before thickness and n-k from before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S1: 182Å</a:t>
            </a:r>
            <a:r>
              <a:rPr lang="en-US" dirty="0">
                <a:solidFill>
                  <a:srgbClr val="FF0000"/>
                </a:solidFill>
              </a:rPr>
              <a:t>, R1: 229Å, R2: 233Å, R3: 130Å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Strangely high deposition rate (multi-cycle/step?)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Microscope to ensure patterns are aligned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Should etch through all of TiN and some oxide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Microscope to ensure TiN is patterned correctly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R1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default recipe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vapor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 laser src)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 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15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50 cyc. condition,100 cyc. @ 200C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from before thickness and n-k from before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S1: 182Å,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R1: 229Å</a:t>
            </a:r>
            <a:r>
              <a:rPr lang="en-US" dirty="0">
                <a:solidFill>
                  <a:srgbClr val="FF0000"/>
                </a:solidFill>
              </a:rPr>
              <a:t>, R2: 233Å, R3: 130Å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Strangely high deposition rate (multi-cycle/step?)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Microscope to ensure patterns are aligned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Should etch through all of TiN and some oxide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Microscope to ensure TiN is patterned correctly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17625717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86B9-4F5C-BE45-86FF-B84FA502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with AJA TiN: weird diffraction effect pre-pattern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1CBD0-5861-FB46-A1ED-C3F090659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33512" y="908050"/>
            <a:ext cx="2819400" cy="3759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A5D3EE-3A31-FB4B-BE5A-06085DCD4CE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73382"/>
            <a:ext cx="3779838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5760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22444</TotalTime>
  <Words>2042</Words>
  <Application>Microsoft Macintosh PowerPoint</Application>
  <PresentationFormat>On-screen Show (16:9)</PresentationFormat>
  <Paragraphs>398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Lesker-2 TiN: good chamber pressure = low resistivity </vt:lpstr>
      <vt:lpstr>TiN Properties</vt:lpstr>
      <vt:lpstr>RRAM Process Flow Outline</vt:lpstr>
      <vt:lpstr>Progress Updates: S1</vt:lpstr>
      <vt:lpstr>Progress Updates: R1</vt:lpstr>
      <vt:lpstr>Sample with AJA TiN: weird diffraction effect pre-pattern</vt:lpstr>
      <vt:lpstr>S1 Sample Images (pre-final clean)</vt:lpstr>
      <vt:lpstr>S1 Sample Images (pre-final clean)</vt:lpstr>
      <vt:lpstr>S1 Sample Images (pre-final clean)</vt:lpstr>
      <vt:lpstr>S1 Sample Images (intermediate steps)</vt:lpstr>
      <vt:lpstr>S1 Sample Image (final)</vt:lpstr>
      <vt:lpstr>R1: RRAM that FORMs and RESETs </vt:lpstr>
      <vt:lpstr>Final Week</vt:lpstr>
      <vt:lpstr>Thank you!</vt:lpstr>
      <vt:lpstr>AJA TiN Sputter Recipe: Reactive Sputtering</vt:lpstr>
      <vt:lpstr>Literature Review on TiN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37</cp:revision>
  <dcterms:created xsi:type="dcterms:W3CDTF">2019-09-24T01:20:23Z</dcterms:created>
  <dcterms:modified xsi:type="dcterms:W3CDTF">2020-03-04T02:05:56Z</dcterms:modified>
</cp:coreProperties>
</file>